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9548-4031-4967-B305-EF7E4AF7B804}" type="datetimeFigureOut">
              <a:rPr lang="pl-PL" smtClean="0"/>
              <a:t>2013-09-27</a:t>
            </a:fld>
            <a:endParaRPr lang="pl-P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DDE5B-DCED-4A35-8611-B533A135F417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9548-4031-4967-B305-EF7E4AF7B804}" type="datetimeFigureOut">
              <a:rPr lang="pl-PL" smtClean="0"/>
              <a:t>2013-09-27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DDE5B-DCED-4A35-8611-B533A135F41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9548-4031-4967-B305-EF7E4AF7B804}" type="datetimeFigureOut">
              <a:rPr lang="pl-PL" smtClean="0"/>
              <a:t>2013-09-27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DDE5B-DCED-4A35-8611-B533A135F41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9548-4031-4967-B305-EF7E4AF7B804}" type="datetimeFigureOut">
              <a:rPr lang="pl-PL" smtClean="0"/>
              <a:t>2013-09-27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DDE5B-DCED-4A35-8611-B533A135F41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9548-4031-4967-B305-EF7E4AF7B804}" type="datetimeFigureOut">
              <a:rPr lang="pl-PL" smtClean="0"/>
              <a:t>2013-09-27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DDE5B-DCED-4A35-8611-B533A135F417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9548-4031-4967-B305-EF7E4AF7B804}" type="datetimeFigureOut">
              <a:rPr lang="pl-PL" smtClean="0"/>
              <a:t>2013-09-27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DDE5B-DCED-4A35-8611-B533A135F41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9548-4031-4967-B305-EF7E4AF7B804}" type="datetimeFigureOut">
              <a:rPr lang="pl-PL" smtClean="0"/>
              <a:t>2013-09-27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DDE5B-DCED-4A35-8611-B533A135F41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9548-4031-4967-B305-EF7E4AF7B804}" type="datetimeFigureOut">
              <a:rPr lang="pl-PL" smtClean="0"/>
              <a:t>2013-09-27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DDE5B-DCED-4A35-8611-B533A135F41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9548-4031-4967-B305-EF7E4AF7B804}" type="datetimeFigureOut">
              <a:rPr lang="pl-PL" smtClean="0"/>
              <a:t>2013-09-27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DDE5B-DCED-4A35-8611-B533A135F41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9548-4031-4967-B305-EF7E4AF7B804}" type="datetimeFigureOut">
              <a:rPr lang="pl-PL" smtClean="0"/>
              <a:t>2013-09-27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DDE5B-DCED-4A35-8611-B533A135F41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9548-4031-4967-B305-EF7E4AF7B804}" type="datetimeFigureOut">
              <a:rPr lang="pl-PL" smtClean="0"/>
              <a:t>2013-09-27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47DDE5B-DCED-4A35-8611-B533A135F417}" type="slidenum">
              <a:rPr lang="pl-PL" smtClean="0"/>
              <a:t>‹#›</a:t>
            </a:fld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4D9548-4031-4967-B305-EF7E4AF7B804}" type="datetimeFigureOut">
              <a:rPr lang="pl-PL" smtClean="0"/>
              <a:t>2013-09-27</a:t>
            </a:fld>
            <a:endParaRPr lang="pl-P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7DDE5B-DCED-4A35-8611-B533A135F417}" type="slidenum">
              <a:rPr lang="pl-PL" smtClean="0"/>
              <a:t>‹#›</a:t>
            </a:fld>
            <a:endParaRPr lang="pl-P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Gdzie szukać cytowań i jak je wykorzystywać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Aneta Drabek</a:t>
            </a:r>
          </a:p>
          <a:p>
            <a:endParaRPr lang="pl-PL" dirty="0"/>
          </a:p>
          <a:p>
            <a:endParaRPr lang="pl-PL" dirty="0" smtClean="0"/>
          </a:p>
          <a:p>
            <a:r>
              <a:rPr lang="pl-PL" dirty="0" smtClean="0"/>
              <a:t>28. </a:t>
            </a:r>
            <a:r>
              <a:rPr lang="pl-PL" dirty="0"/>
              <a:t>Forum Sekcji Bibliotek Szkół Wyższych  przy ZO SBP w </a:t>
            </a:r>
            <a:r>
              <a:rPr lang="pl-PL" dirty="0" smtClean="0"/>
              <a:t>Katowicach </a:t>
            </a:r>
            <a:endParaRPr lang="pl-PL" dirty="0" smtClean="0"/>
          </a:p>
          <a:p>
            <a:r>
              <a:rPr lang="pl-PL" dirty="0" smtClean="0"/>
              <a:t>Rola </a:t>
            </a:r>
            <a:r>
              <a:rPr lang="pl-PL" dirty="0"/>
              <a:t>biblioteki w zakresie parametryzacji uczelni</a:t>
            </a:r>
            <a:endParaRPr lang="pl-PL" dirty="0" smtClean="0"/>
          </a:p>
          <a:p>
            <a:r>
              <a:rPr lang="pl-PL" dirty="0" smtClean="0"/>
              <a:t>Częstochowa, 18  września 2013 r.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1511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Google Scholar – wady…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wyszukiwarka</a:t>
            </a:r>
          </a:p>
          <a:p>
            <a:r>
              <a:rPr lang="pl-PL" dirty="0" smtClean="0"/>
              <a:t>brak kontroli</a:t>
            </a:r>
          </a:p>
          <a:p>
            <a:r>
              <a:rPr lang="pl-PL" dirty="0" smtClean="0"/>
              <a:t>fałszywe wyniki</a:t>
            </a:r>
          </a:p>
          <a:p>
            <a:r>
              <a:rPr lang="pl-PL" dirty="0" smtClean="0"/>
              <a:t>brak płatnych zasobów</a:t>
            </a:r>
          </a:p>
          <a:p>
            <a:r>
              <a:rPr lang="pl-PL" dirty="0" smtClean="0"/>
              <a:t>brak starszych danych</a:t>
            </a:r>
          </a:p>
          <a:p>
            <a:r>
              <a:rPr lang="pl-PL" dirty="0" smtClean="0"/>
              <a:t>przypadkowe błędy</a:t>
            </a:r>
          </a:p>
          <a:p>
            <a:r>
              <a:rPr lang="pl-PL" dirty="0" smtClean="0"/>
              <a:t>rzadsza aktualizacja</a:t>
            </a:r>
          </a:p>
          <a:p>
            <a:r>
              <a:rPr lang="pl-PL" dirty="0" smtClean="0"/>
              <a:t>wybrane źródła danych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8089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Google Scholar – </a:t>
            </a:r>
            <a:r>
              <a:rPr lang="pl-PL" dirty="0" smtClean="0"/>
              <a:t>…i zalety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więcej cytowań</a:t>
            </a:r>
          </a:p>
          <a:p>
            <a:r>
              <a:rPr lang="pl-PL" dirty="0" smtClean="0"/>
              <a:t>darmowa wyszukiwarka i program </a:t>
            </a:r>
            <a:r>
              <a:rPr lang="pl-PL" i="1" dirty="0" err="1" smtClean="0"/>
              <a:t>Publish</a:t>
            </a:r>
            <a:r>
              <a:rPr lang="pl-PL" i="1" dirty="0" smtClean="0"/>
              <a:t> </a:t>
            </a:r>
            <a:r>
              <a:rPr lang="pl-PL" i="1" dirty="0" err="1" smtClean="0"/>
              <a:t>or</a:t>
            </a:r>
            <a:r>
              <a:rPr lang="pl-PL" i="1" dirty="0" smtClean="0"/>
              <a:t> </a:t>
            </a:r>
            <a:r>
              <a:rPr lang="pl-PL" i="1" dirty="0" err="1" smtClean="0"/>
              <a:t>Perish</a:t>
            </a:r>
            <a:endParaRPr lang="pl-PL" i="1" dirty="0" smtClean="0"/>
          </a:p>
          <a:p>
            <a:r>
              <a:rPr lang="pl-PL" dirty="0" smtClean="0"/>
              <a:t>JEST!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550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 zwiększyć liczbę cytowań?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Umieszczanie w sieci wersji cyfrowych dokumentów.</a:t>
            </a:r>
          </a:p>
          <a:p>
            <a:r>
              <a:rPr lang="pl-PL" dirty="0" smtClean="0"/>
              <a:t>Odpowiednie przygotowanie plików.</a:t>
            </a:r>
          </a:p>
          <a:p>
            <a:r>
              <a:rPr lang="pl-PL" dirty="0" smtClean="0"/>
              <a:t>Umieszczanie informacji w bazach danych.</a:t>
            </a:r>
          </a:p>
          <a:p>
            <a:r>
              <a:rPr lang="pl-PL" dirty="0" smtClean="0"/>
              <a:t>Przekonywanie redakcji o „uwalnianiu” treści.</a:t>
            </a:r>
          </a:p>
          <a:p>
            <a:r>
              <a:rPr lang="pl-PL" dirty="0" smtClean="0"/>
              <a:t>Przygotowanie bibliografii załącznikowej w </a:t>
            </a:r>
            <a:r>
              <a:rPr lang="pl-PL" smtClean="0"/>
              <a:t>odpowiednim formacie.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86502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000" dirty="0" smtClean="0"/>
              <a:t>Cytowania jako uniwersalny wskaźnik naukometryczny</a:t>
            </a:r>
            <a:endParaRPr lang="pl-PL" sz="4000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23528" y="2204864"/>
            <a:ext cx="8229600" cy="4245104"/>
          </a:xfrm>
        </p:spPr>
        <p:txBody>
          <a:bodyPr/>
          <a:lstStyle/>
          <a:p>
            <a:r>
              <a:rPr lang="pl-PL" dirty="0" smtClean="0"/>
              <a:t>indywidualni naukowcy</a:t>
            </a:r>
          </a:p>
          <a:p>
            <a:r>
              <a:rPr lang="pl-PL" dirty="0" smtClean="0"/>
              <a:t>zespoły badawcze</a:t>
            </a:r>
          </a:p>
          <a:p>
            <a:r>
              <a:rPr lang="pl-PL" dirty="0" smtClean="0"/>
              <a:t>jednostki naukowe</a:t>
            </a:r>
          </a:p>
          <a:p>
            <a:r>
              <a:rPr lang="pl-PL" dirty="0" smtClean="0"/>
              <a:t>czasopisma</a:t>
            </a:r>
            <a:endParaRPr lang="pl-PL" dirty="0"/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03889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704088"/>
            <a:ext cx="8640960" cy="1143000"/>
          </a:xfrm>
        </p:spPr>
        <p:txBody>
          <a:bodyPr>
            <a:noAutofit/>
          </a:bodyPr>
          <a:lstStyle/>
          <a:p>
            <a:r>
              <a:rPr lang="pl-PL" sz="3600" dirty="0" smtClean="0"/>
              <a:t>…proszę mi powiedzieć ile mam cytowań…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Gdzie szukać?</a:t>
            </a:r>
          </a:p>
          <a:p>
            <a:r>
              <a:rPr lang="pl-PL" dirty="0" smtClean="0"/>
              <a:t>Jak </a:t>
            </a:r>
            <a:r>
              <a:rPr lang="pl-PL" dirty="0"/>
              <a:t>interpretować?</a:t>
            </a:r>
          </a:p>
          <a:p>
            <a:r>
              <a:rPr lang="pl-PL" dirty="0"/>
              <a:t>Które są lepsze?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82480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Polskie bazy cytowań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i="1" dirty="0" smtClean="0"/>
          </a:p>
          <a:p>
            <a:r>
              <a:rPr lang="pl-PL" b="1" i="1" dirty="0" smtClean="0"/>
              <a:t>Toruński </a:t>
            </a:r>
            <a:r>
              <a:rPr lang="pl-PL" b="1" i="1" dirty="0"/>
              <a:t>Indeks Cytowań Socjologii Polskiej</a:t>
            </a:r>
            <a:r>
              <a:rPr lang="pl-PL" b="1" dirty="0"/>
              <a:t> </a:t>
            </a:r>
            <a:r>
              <a:rPr lang="pl-PL" dirty="0" smtClean="0"/>
              <a:t>(4 czasopisma, 4050 artykułów, 25 tys. cytowanych artykułów)</a:t>
            </a:r>
          </a:p>
          <a:p>
            <a:r>
              <a:rPr lang="pl-PL" b="1" i="1" dirty="0"/>
              <a:t>Indeks Cytowań Historiografii Mediów </a:t>
            </a:r>
            <a:r>
              <a:rPr lang="pl-PL" b="1" i="1" dirty="0" smtClean="0"/>
              <a:t>Polskich </a:t>
            </a:r>
            <a:r>
              <a:rPr lang="pl-PL" i="1" dirty="0" smtClean="0"/>
              <a:t>(</a:t>
            </a:r>
            <a:r>
              <a:rPr lang="pl-PL" dirty="0" smtClean="0"/>
              <a:t>24627 </a:t>
            </a:r>
            <a:r>
              <a:rPr lang="pl-PL" dirty="0"/>
              <a:t>dokumentów i 63811 </a:t>
            </a:r>
            <a:r>
              <a:rPr lang="pl-PL" dirty="0" smtClean="0"/>
              <a:t>cytowań)</a:t>
            </a:r>
            <a:endParaRPr lang="pl-PL" i="1" dirty="0" smtClean="0"/>
          </a:p>
          <a:p>
            <a:r>
              <a:rPr lang="pl-PL" b="1" i="1" dirty="0" err="1"/>
              <a:t>Arton</a:t>
            </a:r>
            <a:r>
              <a:rPr lang="pl-PL" b="1" i="1" dirty="0"/>
              <a:t> - Polska Literatura </a:t>
            </a:r>
            <a:r>
              <a:rPr lang="pl-PL" b="1" i="1" dirty="0" smtClean="0"/>
              <a:t>Humanistyczna</a:t>
            </a:r>
            <a:r>
              <a:rPr lang="pl-PL" i="1" dirty="0" smtClean="0"/>
              <a:t> (24 czasopisma, 12 tys. artykułów, 183 tys. cytowań</a:t>
            </a:r>
            <a:r>
              <a:rPr lang="pl-PL" i="1" dirty="0" smtClean="0"/>
              <a:t>)</a:t>
            </a:r>
          </a:p>
          <a:p>
            <a:pPr marL="0" indent="0">
              <a:buNone/>
            </a:pPr>
            <a:r>
              <a:rPr lang="pl-PL" dirty="0" smtClean="0"/>
              <a:t>	</a:t>
            </a:r>
            <a:r>
              <a:rPr lang="pl-PL" sz="2400" i="1" dirty="0" smtClean="0"/>
              <a:t>http</a:t>
            </a:r>
            <a:r>
              <a:rPr lang="pl-PL" sz="2400" i="1" dirty="0"/>
              <a:t>://arton.bg.us.edu.pl/arton/arton.php</a:t>
            </a:r>
            <a:endParaRPr lang="pl-PL" sz="2400" i="1" dirty="0"/>
          </a:p>
        </p:txBody>
      </p:sp>
    </p:spTree>
    <p:extLst>
      <p:ext uri="{BB962C8B-B14F-4D97-AF65-F5344CB8AC3E}">
        <p14:creationId xmlns:p14="http://schemas.microsoft.com/office/powerpoint/2010/main" val="311415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pl-PL" dirty="0"/>
              <a:t>Polskie bazy cytowań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i="1" dirty="0" smtClean="0"/>
          </a:p>
          <a:p>
            <a:endParaRPr lang="pl-PL" b="1" i="1" dirty="0"/>
          </a:p>
          <a:p>
            <a:r>
              <a:rPr lang="pl-PL" b="1" i="1" dirty="0" smtClean="0"/>
              <a:t>CYTBIN </a:t>
            </a:r>
            <a:r>
              <a:rPr lang="pl-PL" b="1" dirty="0" smtClean="0"/>
              <a:t>(</a:t>
            </a:r>
            <a:r>
              <a:rPr lang="pl-PL" dirty="0" smtClean="0"/>
              <a:t>6-8 czasopism,</a:t>
            </a:r>
          </a:p>
          <a:p>
            <a:pPr marL="0" indent="0">
              <a:buNone/>
            </a:pPr>
            <a:r>
              <a:rPr lang="pl-PL" dirty="0" smtClean="0"/>
              <a:t>	1882 artykuły, 15592 cytowania</a:t>
            </a:r>
            <a:r>
              <a:rPr lang="pl-PL" dirty="0" smtClean="0"/>
              <a:t>)</a:t>
            </a:r>
          </a:p>
          <a:p>
            <a:pPr marL="0" indent="0">
              <a:buNone/>
            </a:pPr>
            <a:r>
              <a:rPr lang="pl-PL" sz="2400" i="1" dirty="0"/>
              <a:t>http://www1.bg.us.edu.pl/bazy/cytbin</a:t>
            </a:r>
            <a:r>
              <a:rPr lang="pl-PL" sz="2400" i="1" dirty="0" smtClean="0"/>
              <a:t>/</a:t>
            </a:r>
            <a:endParaRPr lang="pl-PL" i="1" dirty="0" smtClean="0"/>
          </a:p>
          <a:p>
            <a:endParaRPr lang="pl-PL" dirty="0" smtClean="0"/>
          </a:p>
          <a:p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484784"/>
            <a:ext cx="2999640" cy="5301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028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38944" y="404664"/>
            <a:ext cx="8229600" cy="1143000"/>
          </a:xfrm>
        </p:spPr>
        <p:txBody>
          <a:bodyPr/>
          <a:lstStyle/>
          <a:p>
            <a:r>
              <a:rPr lang="pl-PL" dirty="0"/>
              <a:t>Polskie bazy cytowań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r>
              <a:rPr lang="pl-PL" b="1" i="1" dirty="0" err="1" smtClean="0"/>
              <a:t>BazEkon</a:t>
            </a:r>
            <a:r>
              <a:rPr lang="pl-PL" b="1" i="1" dirty="0" smtClean="0"/>
              <a:t> </a:t>
            </a:r>
            <a:r>
              <a:rPr lang="pl-PL" b="1" dirty="0" smtClean="0"/>
              <a:t>(</a:t>
            </a:r>
            <a:r>
              <a:rPr lang="pl-PL" dirty="0" smtClean="0"/>
              <a:t>350 czasopism i serii wydawniczych, 97 tys. dokumentów, 787 tys. cytowań</a:t>
            </a:r>
            <a:r>
              <a:rPr lang="pl-PL" dirty="0" smtClean="0"/>
              <a:t>).</a:t>
            </a:r>
          </a:p>
          <a:p>
            <a:pPr marL="0" indent="0">
              <a:buNone/>
            </a:pPr>
            <a:r>
              <a:rPr lang="pl-PL" sz="2400" i="1" dirty="0"/>
              <a:t>http://kangur.uek.krakow.pl/bazy_ae/bazekon/cytowania/</a:t>
            </a:r>
            <a:endParaRPr lang="pl-PL" sz="2400" i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885853"/>
            <a:ext cx="5724128" cy="3956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004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Polskie bazy cytowań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i="1" dirty="0" err="1" smtClean="0"/>
              <a:t>BazEkon</a:t>
            </a:r>
            <a:endParaRPr lang="pl-PL" b="1" i="1" dirty="0" smtClean="0"/>
          </a:p>
          <a:p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420888"/>
            <a:ext cx="8244408" cy="4205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493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pl-PL" dirty="0"/>
              <a:t>Polskie bazy cytowań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340768"/>
            <a:ext cx="8513866" cy="4533136"/>
          </a:xfrm>
        </p:spPr>
        <p:txBody>
          <a:bodyPr/>
          <a:lstStyle/>
          <a:p>
            <a:r>
              <a:rPr lang="pl-PL" b="1" i="1" dirty="0" err="1" smtClean="0"/>
              <a:t>BazTech</a:t>
            </a:r>
            <a:r>
              <a:rPr lang="pl-PL" dirty="0" smtClean="0"/>
              <a:t> (500 czasopism bieżących, 265 tys. dokumentów, w tym 126 tys. z pełną bibliografią)</a:t>
            </a:r>
          </a:p>
          <a:p>
            <a:pPr marL="0" indent="0">
              <a:buNone/>
            </a:pPr>
            <a:r>
              <a:rPr lang="pl-PL" dirty="0"/>
              <a:t>http://baztech.icm.edu.pl/</a:t>
            </a: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60422"/>
            <a:ext cx="5860456" cy="3425179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922" y="2634650"/>
            <a:ext cx="7302352" cy="846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433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POL-Index receptą na wszystko?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899463"/>
            <a:ext cx="7668344" cy="4930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3175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182</TotalTime>
  <Words>262</Words>
  <Application>Microsoft Office PowerPoint</Application>
  <PresentationFormat>Pokaz na ekranie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Przepływ</vt:lpstr>
      <vt:lpstr>Gdzie szukać cytowań i jak je wykorzystywać</vt:lpstr>
      <vt:lpstr>Cytowania jako uniwersalny wskaźnik naukometryczny</vt:lpstr>
      <vt:lpstr>…proszę mi powiedzieć ile mam cytowań…</vt:lpstr>
      <vt:lpstr>Polskie bazy cytowań</vt:lpstr>
      <vt:lpstr>Polskie bazy cytowań</vt:lpstr>
      <vt:lpstr>Polskie bazy cytowań</vt:lpstr>
      <vt:lpstr>Polskie bazy cytowań</vt:lpstr>
      <vt:lpstr>Polskie bazy cytowań</vt:lpstr>
      <vt:lpstr>POL-Index receptą na wszystko?</vt:lpstr>
      <vt:lpstr>Google Scholar – wady…</vt:lpstr>
      <vt:lpstr>Google Scholar – …i zalety</vt:lpstr>
      <vt:lpstr>Jak zwiększyć liczbę cytowań?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Gdzie szukać cytowań i jak je wykorzystywać</dc:title>
  <dc:creator>Aneta Drabek</dc:creator>
  <cp:lastModifiedBy>Aneta Drabek</cp:lastModifiedBy>
  <cp:revision>15</cp:revision>
  <dcterms:created xsi:type="dcterms:W3CDTF">2013-09-16T17:31:15Z</dcterms:created>
  <dcterms:modified xsi:type="dcterms:W3CDTF">2013-09-27T12:52:25Z</dcterms:modified>
</cp:coreProperties>
</file>